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5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mul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98754" autoAdjust="0"/>
  </p:normalViewPr>
  <p:slideViewPr>
    <p:cSldViewPr snapToGrid="0" snapToObjects="1">
      <p:cViewPr>
        <p:scale>
          <a:sx n="140" d="100"/>
          <a:sy n="140" d="100"/>
        </p:scale>
        <p:origin x="-608" y="1000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25" d="100"/>
        <a:sy n="125" d="100"/>
      </p:scale>
      <p:origin x="0" y="5286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B38B-E0F5-493B-AF0A-C9010EDCA072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E76B-163E-44BA-9B97-5660BA7C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0FA5-98E6-FB4E-97B6-D4EB979E8963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E1E8-19DD-9846-964E-7494B0E7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6004881-6058-46AF-8580-D8163EB8D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050" y="1193800"/>
            <a:ext cx="2120900" cy="212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9566AFF-AC5E-4C1E-99BC-AA168365F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611313"/>
            <a:ext cx="1847850" cy="151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357ED58F-E3CB-4523-82EE-DCF11A9BC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59850" y="1611313"/>
            <a:ext cx="1847850" cy="151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57B395D2-DFC1-4A1E-9B5C-677B0D636E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300" y="1611313"/>
            <a:ext cx="1847850" cy="151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17229FFF-1E08-41BA-9959-323A01BA7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5550" y="1611313"/>
            <a:ext cx="1847850" cy="151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9B62CC1-BF6A-4B1F-B9CC-A283E35733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77067" y="1744436"/>
            <a:ext cx="1654628" cy="1654628"/>
          </a:xfrm>
          <a:custGeom>
            <a:avLst/>
            <a:gdLst>
              <a:gd name="connsiteX0" fmla="*/ 827314 w 1654628"/>
              <a:gd name="connsiteY0" fmla="*/ 0 h 1654628"/>
              <a:gd name="connsiteX1" fmla="*/ 1654628 w 1654628"/>
              <a:gd name="connsiteY1" fmla="*/ 827314 h 1654628"/>
              <a:gd name="connsiteX2" fmla="*/ 827314 w 1654628"/>
              <a:gd name="connsiteY2" fmla="*/ 1654628 h 1654628"/>
              <a:gd name="connsiteX3" fmla="*/ 0 w 1654628"/>
              <a:gd name="connsiteY3" fmla="*/ 827314 h 1654628"/>
              <a:gd name="connsiteX4" fmla="*/ 827314 w 1654628"/>
              <a:gd name="connsiteY4" fmla="*/ 0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28" h="1654628">
                <a:moveTo>
                  <a:pt x="827314" y="0"/>
                </a:moveTo>
                <a:cubicBezTo>
                  <a:pt x="1284227" y="0"/>
                  <a:pt x="1654628" y="370401"/>
                  <a:pt x="1654628" y="827314"/>
                </a:cubicBezTo>
                <a:cubicBezTo>
                  <a:pt x="1654628" y="1284227"/>
                  <a:pt x="1284227" y="1654628"/>
                  <a:pt x="827314" y="1654628"/>
                </a:cubicBezTo>
                <a:cubicBezTo>
                  <a:pt x="370401" y="1654628"/>
                  <a:pt x="0" y="1284227"/>
                  <a:pt x="0" y="827314"/>
                </a:cubicBezTo>
                <a:cubicBezTo>
                  <a:pt x="0" y="370401"/>
                  <a:pt x="370401" y="0"/>
                  <a:pt x="827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1624695-B6C0-4830-8E14-E5C01CE14D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2305" y="1744436"/>
            <a:ext cx="1654628" cy="1654628"/>
          </a:xfrm>
          <a:custGeom>
            <a:avLst/>
            <a:gdLst>
              <a:gd name="connsiteX0" fmla="*/ 827314 w 1654628"/>
              <a:gd name="connsiteY0" fmla="*/ 0 h 1654628"/>
              <a:gd name="connsiteX1" fmla="*/ 1654628 w 1654628"/>
              <a:gd name="connsiteY1" fmla="*/ 827314 h 1654628"/>
              <a:gd name="connsiteX2" fmla="*/ 827314 w 1654628"/>
              <a:gd name="connsiteY2" fmla="*/ 1654628 h 1654628"/>
              <a:gd name="connsiteX3" fmla="*/ 0 w 1654628"/>
              <a:gd name="connsiteY3" fmla="*/ 827314 h 1654628"/>
              <a:gd name="connsiteX4" fmla="*/ 827314 w 1654628"/>
              <a:gd name="connsiteY4" fmla="*/ 0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28" h="1654628">
                <a:moveTo>
                  <a:pt x="827314" y="0"/>
                </a:moveTo>
                <a:cubicBezTo>
                  <a:pt x="1284227" y="0"/>
                  <a:pt x="1654628" y="370401"/>
                  <a:pt x="1654628" y="827314"/>
                </a:cubicBezTo>
                <a:cubicBezTo>
                  <a:pt x="1654628" y="1284227"/>
                  <a:pt x="1284227" y="1654628"/>
                  <a:pt x="827314" y="1654628"/>
                </a:cubicBezTo>
                <a:cubicBezTo>
                  <a:pt x="370401" y="1654628"/>
                  <a:pt x="0" y="1284227"/>
                  <a:pt x="0" y="827314"/>
                </a:cubicBezTo>
                <a:cubicBezTo>
                  <a:pt x="0" y="370401"/>
                  <a:pt x="370401" y="0"/>
                  <a:pt x="827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54B0286-1A5A-4AFA-8384-7DA9BC780F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7543" y="1744436"/>
            <a:ext cx="1654628" cy="1654628"/>
          </a:xfrm>
          <a:custGeom>
            <a:avLst/>
            <a:gdLst>
              <a:gd name="connsiteX0" fmla="*/ 827314 w 1654628"/>
              <a:gd name="connsiteY0" fmla="*/ 0 h 1654628"/>
              <a:gd name="connsiteX1" fmla="*/ 1654628 w 1654628"/>
              <a:gd name="connsiteY1" fmla="*/ 827314 h 1654628"/>
              <a:gd name="connsiteX2" fmla="*/ 827314 w 1654628"/>
              <a:gd name="connsiteY2" fmla="*/ 1654628 h 1654628"/>
              <a:gd name="connsiteX3" fmla="*/ 0 w 1654628"/>
              <a:gd name="connsiteY3" fmla="*/ 827314 h 1654628"/>
              <a:gd name="connsiteX4" fmla="*/ 827314 w 1654628"/>
              <a:gd name="connsiteY4" fmla="*/ 0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28" h="1654628">
                <a:moveTo>
                  <a:pt x="827314" y="0"/>
                </a:moveTo>
                <a:cubicBezTo>
                  <a:pt x="1284227" y="0"/>
                  <a:pt x="1654628" y="370401"/>
                  <a:pt x="1654628" y="827314"/>
                </a:cubicBezTo>
                <a:cubicBezTo>
                  <a:pt x="1654628" y="1284227"/>
                  <a:pt x="1284227" y="1654628"/>
                  <a:pt x="827314" y="1654628"/>
                </a:cubicBezTo>
                <a:cubicBezTo>
                  <a:pt x="370401" y="1654628"/>
                  <a:pt x="0" y="1284227"/>
                  <a:pt x="0" y="827314"/>
                </a:cubicBezTo>
                <a:cubicBezTo>
                  <a:pt x="0" y="370401"/>
                  <a:pt x="370401" y="0"/>
                  <a:pt x="827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7AE0F12-564B-4B79-A7A9-D26BEC38E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829" y="1744436"/>
            <a:ext cx="1654628" cy="1654628"/>
          </a:xfrm>
          <a:custGeom>
            <a:avLst/>
            <a:gdLst>
              <a:gd name="connsiteX0" fmla="*/ 827314 w 1654628"/>
              <a:gd name="connsiteY0" fmla="*/ 0 h 1654628"/>
              <a:gd name="connsiteX1" fmla="*/ 1654628 w 1654628"/>
              <a:gd name="connsiteY1" fmla="*/ 827314 h 1654628"/>
              <a:gd name="connsiteX2" fmla="*/ 827314 w 1654628"/>
              <a:gd name="connsiteY2" fmla="*/ 1654628 h 1654628"/>
              <a:gd name="connsiteX3" fmla="*/ 0 w 1654628"/>
              <a:gd name="connsiteY3" fmla="*/ 827314 h 1654628"/>
              <a:gd name="connsiteX4" fmla="*/ 827314 w 1654628"/>
              <a:gd name="connsiteY4" fmla="*/ 0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28" h="1654628">
                <a:moveTo>
                  <a:pt x="827314" y="0"/>
                </a:moveTo>
                <a:cubicBezTo>
                  <a:pt x="1284227" y="0"/>
                  <a:pt x="1654628" y="370401"/>
                  <a:pt x="1654628" y="827314"/>
                </a:cubicBezTo>
                <a:cubicBezTo>
                  <a:pt x="1654628" y="1284227"/>
                  <a:pt x="1284227" y="1654628"/>
                  <a:pt x="827314" y="1654628"/>
                </a:cubicBezTo>
                <a:cubicBezTo>
                  <a:pt x="370401" y="1654628"/>
                  <a:pt x="0" y="1284227"/>
                  <a:pt x="0" y="827314"/>
                </a:cubicBezTo>
                <a:cubicBezTo>
                  <a:pt x="0" y="370401"/>
                  <a:pt x="370401" y="0"/>
                  <a:pt x="8273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1780553-6D2E-4127-A466-A28529741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763" y="1398588"/>
            <a:ext cx="1409700" cy="1412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7A6019EF-2965-43EE-B7E0-4FF37AD08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6FC0824D-D12D-4D48-B2A1-9A5342D921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50096" y="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xmlns="" id="{B5863651-D70D-49F2-889F-14F7331D13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0733" y="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xmlns="" id="{C2298CCA-93F2-4BD8-8E95-5CD54BA67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0288" y="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xmlns="" id="{209EA4C4-7A70-47CB-98BB-781473AAC3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0384" y="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xmlns="" id="{050EF955-91FF-4D5E-872A-A6C423A0CF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89325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xmlns="" id="{A234B2E9-CC95-4B71-8AE7-9E65F9D3A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50096" y="3489325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6DCD1121-063C-40B1-8325-5102076612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00733" y="3489325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xmlns="" id="{D3D0F9C0-01B2-4273-BF50-04E81E3EE4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0288" y="3489325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xmlns="" id="{90915EAD-3005-4F3F-9FF2-6004F70790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00384" y="3489325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BFB56950-4D80-446E-B1C0-A30DB61F72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00384" y="174489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xmlns="" id="{E49FE1FB-EF81-4AB7-990B-8EA8C1B6B3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44890"/>
            <a:ext cx="1743075" cy="1654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7E055A8-748E-41A1-BFB5-49CEF2803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8213" y="620713"/>
            <a:ext cx="1793875" cy="17938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022463-3BB9-46F2-A3C2-75CC6C593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1115" y="1674829"/>
            <a:ext cx="1793875" cy="17938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264AA97-B150-42E0-961B-8746DB8EAD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8212" y="2822360"/>
            <a:ext cx="1793875" cy="17938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6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83FC41BB-AF04-46FC-8C44-46A2879AE2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313" y="509588"/>
            <a:ext cx="2651125" cy="4124325"/>
          </a:xfrm>
          <a:prstGeom prst="rect">
            <a:avLst/>
          </a:prstGeom>
        </p:spPr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4202A4BA-BD69-40F6-ABF6-BFEDB4B4A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46438" y="509588"/>
            <a:ext cx="2651125" cy="4124325"/>
          </a:xfrm>
          <a:prstGeom prst="rect">
            <a:avLst/>
          </a:prstGeom>
        </p:spPr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xmlns="" id="{6AF28CB7-2C49-4DC9-91EE-ED4FFC8C49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97563" y="509588"/>
            <a:ext cx="2651125" cy="2062162"/>
          </a:xfrm>
          <a:prstGeom prst="rect">
            <a:avLst/>
          </a:prstGeom>
        </p:spPr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BD5F3D05-65D4-4796-8F44-F4FD3452E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7563" y="2571751"/>
            <a:ext cx="2651125" cy="20621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5292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DAA3EA89-4519-466E-B79D-CF09C8F843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4476" y="508001"/>
            <a:ext cx="1944688" cy="1323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xmlns="" id="{64BDE3CF-CEC6-4D8D-A8BA-CAC38BFA2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4476" y="1909804"/>
            <a:ext cx="1944688" cy="1323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969D78E8-A094-4333-9D2D-1FE7E0A46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4476" y="3311605"/>
            <a:ext cx="1944688" cy="1323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2BA47B22-3081-45A7-A9F9-C97DD84AF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6700" y="508000"/>
            <a:ext cx="2424114" cy="4127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CA0F3FC3-79D3-4C53-8020-CEBFADC0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9788" y="571500"/>
            <a:ext cx="3859212" cy="4000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ED120E44-5341-4C5B-B835-5B9EE76A82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" y="571500"/>
            <a:ext cx="1901825" cy="1960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426F67AB-9562-4411-A0AA-B58A2D761A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0" y="2611120"/>
            <a:ext cx="1901825" cy="1960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3926E940-3D14-4A4C-ABCE-9911210D3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08" y="553131"/>
            <a:ext cx="1947862" cy="194786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53C3195C-CCE0-4166-A7D1-8DBA1471F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2482" y="553131"/>
            <a:ext cx="1947862" cy="194786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1728AC0C-B42A-4AEE-98DE-D83DAC4DE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2482" y="2643868"/>
            <a:ext cx="1947862" cy="194786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F96C200B-3E5B-41A3-B9A6-AAC2CEC90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2888" y="2643868"/>
            <a:ext cx="1947862" cy="1947863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0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71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6415AE-F6FB-4823-8DC3-6A53E6FF60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975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5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05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1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FAD9CCC-EA2E-468A-8BA3-8DF387B70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900" y="0"/>
            <a:ext cx="24511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9AFF1B0-D73C-4BAB-8AE4-2B6222BF5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463" y="1393825"/>
            <a:ext cx="7839075" cy="1843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1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B3B6EC1-3B54-4419-87D1-0C4235E945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9163" y="3487738"/>
            <a:ext cx="3673475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4C683E-FB78-45E0-82DB-BF551B3B2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338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1875DA-D8C9-4DFF-9755-0C466A8510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7100" y="0"/>
            <a:ext cx="44069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82C5F3-B3FC-4A3C-8477-42D89094A9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8BA7690-1BB5-42BB-A98E-646C37949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7666" y="1525358"/>
            <a:ext cx="1816100" cy="1816100"/>
          </a:xfrm>
          <a:custGeom>
            <a:avLst/>
            <a:gdLst>
              <a:gd name="connsiteX0" fmla="*/ 908050 w 1816100"/>
              <a:gd name="connsiteY0" fmla="*/ 0 h 1816100"/>
              <a:gd name="connsiteX1" fmla="*/ 1816100 w 1816100"/>
              <a:gd name="connsiteY1" fmla="*/ 908050 h 1816100"/>
              <a:gd name="connsiteX2" fmla="*/ 908050 w 1816100"/>
              <a:gd name="connsiteY2" fmla="*/ 1816100 h 1816100"/>
              <a:gd name="connsiteX3" fmla="*/ 0 w 1816100"/>
              <a:gd name="connsiteY3" fmla="*/ 908050 h 1816100"/>
              <a:gd name="connsiteX4" fmla="*/ 908050 w 181610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1816100">
                <a:moveTo>
                  <a:pt x="908050" y="0"/>
                </a:moveTo>
                <a:cubicBezTo>
                  <a:pt x="1409552" y="0"/>
                  <a:pt x="1816100" y="406548"/>
                  <a:pt x="1816100" y="908050"/>
                </a:cubicBezTo>
                <a:cubicBezTo>
                  <a:pt x="1816100" y="1409552"/>
                  <a:pt x="1409552" y="1816100"/>
                  <a:pt x="908050" y="1816100"/>
                </a:cubicBezTo>
                <a:cubicBezTo>
                  <a:pt x="406548" y="1816100"/>
                  <a:pt x="0" y="1409552"/>
                  <a:pt x="0" y="908050"/>
                </a:cubicBezTo>
                <a:cubicBezTo>
                  <a:pt x="0" y="406548"/>
                  <a:pt x="406548" y="0"/>
                  <a:pt x="908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4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9" r:id="rId2"/>
    <p:sldLayoutId id="2147483724" r:id="rId3"/>
    <p:sldLayoutId id="2147483726" r:id="rId4"/>
    <p:sldLayoutId id="2147483727" r:id="rId5"/>
    <p:sldLayoutId id="2147483729" r:id="rId6"/>
    <p:sldLayoutId id="2147483730" r:id="rId7"/>
    <p:sldLayoutId id="2147483734" r:id="rId8"/>
    <p:sldLayoutId id="2147483735" r:id="rId9"/>
    <p:sldLayoutId id="2147483737" r:id="rId10"/>
    <p:sldLayoutId id="2147483736" r:id="rId11"/>
    <p:sldLayoutId id="2147483704" r:id="rId12"/>
    <p:sldLayoutId id="2147483728" r:id="rId13"/>
    <p:sldLayoutId id="2147483672" r:id="rId14"/>
    <p:sldLayoutId id="2147483731" r:id="rId15"/>
    <p:sldLayoutId id="2147483733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50" r:id="rId2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92358A-3264-4EE8-9D12-14ACAB4F94DE}"/>
              </a:ext>
            </a:extLst>
          </p:cNvPr>
          <p:cNvSpPr/>
          <p:nvPr/>
        </p:nvSpPr>
        <p:spPr>
          <a:xfrm>
            <a:off x="4200074" y="0"/>
            <a:ext cx="2492826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DCFB17-E377-4BFE-9149-DC8187E20EE1}"/>
              </a:ext>
            </a:extLst>
          </p:cNvPr>
          <p:cNvSpPr txBox="1"/>
          <p:nvPr/>
        </p:nvSpPr>
        <p:spPr>
          <a:xfrm>
            <a:off x="649336" y="566482"/>
            <a:ext cx="2680459" cy="13726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3500" b="1" dirty="0">
                <a:solidFill>
                  <a:schemeClr val="accent1"/>
                </a:solidFill>
                <a:latin typeface="Montserrat" pitchFamily="50" charset="0"/>
                <a:ea typeface="Roboto Slab" pitchFamily="2" charset="0"/>
                <a:cs typeface="Montserrat" charset="0"/>
              </a:rPr>
              <a:t>Chargé(e) </a:t>
            </a:r>
            <a:br>
              <a:rPr lang="fr-FR" sz="3500" b="1" dirty="0">
                <a:solidFill>
                  <a:schemeClr val="accent1"/>
                </a:solidFill>
                <a:latin typeface="Montserrat" pitchFamily="50" charset="0"/>
                <a:ea typeface="Roboto Slab" pitchFamily="2" charset="0"/>
                <a:cs typeface="Montserrat" charset="0"/>
              </a:rPr>
            </a:br>
            <a:r>
              <a:rPr lang="fr-FR" sz="3500" b="1" dirty="0">
                <a:solidFill>
                  <a:schemeClr val="accent1"/>
                </a:solidFill>
                <a:latin typeface="Montserrat" pitchFamily="50" charset="0"/>
                <a:ea typeface="Roboto Slab" pitchFamily="2" charset="0"/>
                <a:cs typeface="Montserrat" charset="0"/>
              </a:rPr>
              <a:t>de projet recherché(e)!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F90A0E-90AF-4D79-9E45-79C68C1DC2F4}"/>
              </a:ext>
            </a:extLst>
          </p:cNvPr>
          <p:cNvSpPr txBox="1"/>
          <p:nvPr/>
        </p:nvSpPr>
        <p:spPr>
          <a:xfrm>
            <a:off x="649336" y="1939165"/>
            <a:ext cx="2890333" cy="2977738"/>
          </a:xfrm>
          <a:prstGeom prst="rect">
            <a:avLst/>
          </a:prstGeom>
          <a:noFill/>
        </p:spPr>
        <p:txBody>
          <a:bodyPr wrap="square" lIns="68580" tIns="34290" rIns="68580" bIns="34290" numCol="1" spcCol="34290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Chez organisation 2020, </a:t>
            </a:r>
          </a:p>
          <a:p>
            <a:pPr>
              <a:lnSpc>
                <a:spcPct val="140000"/>
              </a:lnSpc>
            </a:pPr>
            <a:endParaRPr lang="fr-FR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Les jours se suivent mais ne se ressemblent pas! </a:t>
            </a:r>
            <a:b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Nous sommes en pleine croissance, et nous sommes à la recherche d’un(e) chargé(e) de projet solide pour nous aider à gérer des projets d’envergure. </a:t>
            </a:r>
          </a:p>
          <a:p>
            <a:pPr>
              <a:lnSpc>
                <a:spcPct val="140000"/>
              </a:lnSpc>
            </a:pPr>
            <a:endParaRPr lang="fr-FR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fr-FR" sz="900" dirty="0">
                <a:latin typeface="Roboto" panose="02000000000000000000" pitchFamily="2" charset="0"/>
              </a:rPr>
              <a:t>Tu as des compétences démontrées en planification, en organisation et en gestion du temps? Tu as une facilité à résoudre des </a:t>
            </a:r>
            <a:r>
              <a:rPr lang="fr-FR" sz="900" dirty="0" smtClean="0">
                <a:latin typeface="Roboto" panose="02000000000000000000" pitchFamily="2" charset="0"/>
              </a:rPr>
              <a:t>problèmes </a:t>
            </a:r>
            <a:r>
              <a:rPr lang="fr-FR" sz="900" dirty="0">
                <a:latin typeface="Roboto" panose="02000000000000000000" pitchFamily="2" charset="0"/>
              </a:rPr>
              <a:t>et à effectuer plusieurs </a:t>
            </a:r>
            <a:r>
              <a:rPr lang="fr-FR" sz="900" dirty="0" smtClean="0">
                <a:latin typeface="Roboto" panose="02000000000000000000" pitchFamily="2" charset="0"/>
              </a:rPr>
              <a:t>tâches </a:t>
            </a:r>
            <a:r>
              <a:rPr lang="fr-FR" sz="900" dirty="0">
                <a:latin typeface="Roboto" panose="02000000000000000000" pitchFamily="2" charset="0"/>
              </a:rPr>
              <a:t>en même temps? Et surtout, tu es une personne positive, avec un bon sens de l’humour?</a:t>
            </a:r>
          </a:p>
          <a:p>
            <a:pPr>
              <a:lnSpc>
                <a:spcPct val="140000"/>
              </a:lnSpc>
            </a:pPr>
            <a:endParaRPr lang="fr-FR" sz="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fr-FR" sz="900" b="1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 devrais consulter notre offre d’emploi, on a de beaux défis pour toi!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7E99AF-F03A-40A9-8430-E8CD49798823}"/>
              </a:ext>
            </a:extLst>
          </p:cNvPr>
          <p:cNvSpPr/>
          <p:nvPr/>
        </p:nvSpPr>
        <p:spPr>
          <a:xfrm>
            <a:off x="4479474" y="459875"/>
            <a:ext cx="1934026" cy="13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5A3AE0-405E-468A-81EB-A4B9FD6509A5}"/>
              </a:ext>
            </a:extLst>
          </p:cNvPr>
          <p:cNvSpPr/>
          <p:nvPr/>
        </p:nvSpPr>
        <p:spPr>
          <a:xfrm>
            <a:off x="4479474" y="1904305"/>
            <a:ext cx="1934026" cy="13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098509-BBDB-480A-96A1-67087D57EDD8}"/>
              </a:ext>
            </a:extLst>
          </p:cNvPr>
          <p:cNvSpPr/>
          <p:nvPr/>
        </p:nvSpPr>
        <p:spPr>
          <a:xfrm>
            <a:off x="4479474" y="3348736"/>
            <a:ext cx="1934026" cy="13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BE5A2EF-E4DB-46CB-B882-4DA6C96553CB}"/>
              </a:ext>
            </a:extLst>
          </p:cNvPr>
          <p:cNvSpPr txBox="1"/>
          <p:nvPr/>
        </p:nvSpPr>
        <p:spPr>
          <a:xfrm>
            <a:off x="4660402" y="1024902"/>
            <a:ext cx="1572171" cy="738920"/>
          </a:xfrm>
          <a:prstGeom prst="rect">
            <a:avLst/>
          </a:prstGeom>
          <a:noFill/>
        </p:spPr>
        <p:txBody>
          <a:bodyPr wrap="square" lIns="68580" tIns="34290" rIns="68580" bIns="34290" numCol="1" spcCol="34290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800" b="1" dirty="0">
                <a:latin typeface="Roboto" panose="02000000000000000000" pitchFamily="2" charset="0"/>
                <a:ea typeface="Roboto" panose="02000000000000000000" pitchFamily="2" charset="0"/>
              </a:rPr>
              <a:t>Rémunération globale ciblée: </a:t>
            </a:r>
            <a: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  <a:t>Salaire élevé par rapport au marché, bonis d’équipe, gym payé, 5 semaines de vacances! </a:t>
            </a:r>
            <a:endParaRPr lang="fr-FR" sz="800" b="1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CFC7051-7B92-444D-B6DE-31DAF84738A1}"/>
              </a:ext>
            </a:extLst>
          </p:cNvPr>
          <p:cNvSpPr txBox="1"/>
          <p:nvPr/>
        </p:nvSpPr>
        <p:spPr>
          <a:xfrm>
            <a:off x="4660402" y="2465863"/>
            <a:ext cx="1572171" cy="758669"/>
          </a:xfrm>
          <a:prstGeom prst="rect">
            <a:avLst/>
          </a:prstGeom>
          <a:noFill/>
        </p:spPr>
        <p:txBody>
          <a:bodyPr wrap="square" lIns="68580" tIns="34290" rIns="68580" bIns="34290" numCol="1" spcCol="34290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800" b="1" dirty="0">
                <a:latin typeface="Roboto" panose="02000000000000000000" pitchFamily="2" charset="0"/>
                <a:ea typeface="Roboto" panose="02000000000000000000" pitchFamily="2" charset="0"/>
              </a:rPr>
              <a:t>Situé à St-Jérôme:</a:t>
            </a:r>
            <a: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  <a:t>En dehors de déplacements occasionnels, tu </a:t>
            </a:r>
            <a:r>
              <a:rPr lang="fr-FR" sz="800" dirty="0" smtClean="0">
                <a:latin typeface="Roboto" panose="02000000000000000000" pitchFamily="2" charset="0"/>
                <a:ea typeface="Roboto" panose="02000000000000000000" pitchFamily="2" charset="0"/>
              </a:rPr>
              <a:t>seras </a:t>
            </a:r>
            <a: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  <a:t>loin du trafic de la ville! </a:t>
            </a:r>
            <a:endParaRPr lang="fr-FR" sz="800" b="1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A69D8D-58F8-4321-843E-0CE5679B011A}"/>
              </a:ext>
            </a:extLst>
          </p:cNvPr>
          <p:cNvSpPr txBox="1"/>
          <p:nvPr/>
        </p:nvSpPr>
        <p:spPr>
          <a:xfrm>
            <a:off x="4660402" y="3927290"/>
            <a:ext cx="1572171" cy="738920"/>
          </a:xfrm>
          <a:prstGeom prst="rect">
            <a:avLst/>
          </a:prstGeom>
          <a:noFill/>
        </p:spPr>
        <p:txBody>
          <a:bodyPr wrap="square" lIns="68580" tIns="34290" rIns="68580" bIns="34290" numCol="1" spcCol="34290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800" b="1" dirty="0">
                <a:latin typeface="Roboto" panose="02000000000000000000" pitchFamily="2" charset="0"/>
                <a:ea typeface="Roboto" panose="02000000000000000000" pitchFamily="2" charset="0"/>
              </a:rPr>
              <a:t>Horaire flexible: </a:t>
            </a:r>
            <a:br>
              <a:rPr lang="fr-FR" sz="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800" dirty="0">
                <a:latin typeface="Roboto" panose="02000000000000000000" pitchFamily="2" charset="0"/>
                <a:ea typeface="Roboto" panose="02000000000000000000" pitchFamily="2" charset="0"/>
              </a:rPr>
              <a:t>Tu es maître de ton horaire, à l’intérieur d’un cadre flexible sur 4 ou 5 jours. </a:t>
            </a:r>
            <a:endParaRPr lang="fr-FR" sz="800" b="1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268B5CA6-FA8A-764F-B3EF-BE918D8C19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165" r="341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092F61-6C96-8741-BB87-493D195B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3760438"/>
            <a:ext cx="2451100" cy="1383062"/>
          </a:xfrm>
          <a:prstGeom prst="rect">
            <a:avLst/>
          </a:prstGeom>
        </p:spPr>
      </p:pic>
      <p:sp>
        <p:nvSpPr>
          <p:cNvPr id="25" name="Freeform 40">
            <a:extLst>
              <a:ext uri="{FF2B5EF4-FFF2-40B4-BE49-F238E27FC236}">
                <a16:creationId xmlns:a16="http://schemas.microsoft.com/office/drawing/2014/main" xmlns="" id="{90F77423-465C-C64A-8E7E-C2F0D5B828D4}"/>
              </a:ext>
            </a:extLst>
          </p:cNvPr>
          <p:cNvSpPr>
            <a:spLocks noEditPoints="1"/>
          </p:cNvSpPr>
          <p:nvPr/>
        </p:nvSpPr>
        <p:spPr bwMode="auto">
          <a:xfrm>
            <a:off x="5287185" y="682652"/>
            <a:ext cx="335712" cy="333048"/>
          </a:xfrm>
          <a:custGeom>
            <a:avLst/>
            <a:gdLst>
              <a:gd name="T0" fmla="*/ 4 w 102"/>
              <a:gd name="T1" fmla="*/ 70 h 101"/>
              <a:gd name="T2" fmla="*/ 51 w 102"/>
              <a:gd name="T3" fmla="*/ 101 h 101"/>
              <a:gd name="T4" fmla="*/ 86 w 102"/>
              <a:gd name="T5" fmla="*/ 87 h 101"/>
              <a:gd name="T6" fmla="*/ 50 w 102"/>
              <a:gd name="T7" fmla="*/ 55 h 101"/>
              <a:gd name="T8" fmla="*/ 4 w 102"/>
              <a:gd name="T9" fmla="*/ 70 h 101"/>
              <a:gd name="T10" fmla="*/ 47 w 102"/>
              <a:gd name="T11" fmla="*/ 0 h 101"/>
              <a:gd name="T12" fmla="*/ 0 w 102"/>
              <a:gd name="T13" fmla="*/ 51 h 101"/>
              <a:gd name="T14" fmla="*/ 2 w 102"/>
              <a:gd name="T15" fmla="*/ 63 h 101"/>
              <a:gd name="T16" fmla="*/ 47 w 102"/>
              <a:gd name="T17" fmla="*/ 48 h 101"/>
              <a:gd name="T18" fmla="*/ 47 w 102"/>
              <a:gd name="T19" fmla="*/ 0 h 101"/>
              <a:gd name="T20" fmla="*/ 55 w 102"/>
              <a:gd name="T21" fmla="*/ 0 h 101"/>
              <a:gd name="T22" fmla="*/ 55 w 102"/>
              <a:gd name="T23" fmla="*/ 41 h 101"/>
              <a:gd name="T24" fmla="*/ 85 w 102"/>
              <a:gd name="T25" fmla="*/ 13 h 101"/>
              <a:gd name="T26" fmla="*/ 55 w 102"/>
              <a:gd name="T27" fmla="*/ 0 h 101"/>
              <a:gd name="T28" fmla="*/ 91 w 102"/>
              <a:gd name="T29" fmla="*/ 20 h 101"/>
              <a:gd name="T30" fmla="*/ 57 w 102"/>
              <a:gd name="T31" fmla="*/ 51 h 101"/>
              <a:gd name="T32" fmla="*/ 92 w 102"/>
              <a:gd name="T33" fmla="*/ 81 h 101"/>
              <a:gd name="T34" fmla="*/ 102 w 102"/>
              <a:gd name="T35" fmla="*/ 51 h 101"/>
              <a:gd name="T36" fmla="*/ 91 w 102"/>
              <a:gd name="T37" fmla="*/ 2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01">
                <a:moveTo>
                  <a:pt x="4" y="70"/>
                </a:moveTo>
                <a:cubicBezTo>
                  <a:pt x="12" y="89"/>
                  <a:pt x="30" y="101"/>
                  <a:pt x="51" y="101"/>
                </a:cubicBezTo>
                <a:cubicBezTo>
                  <a:pt x="65" y="101"/>
                  <a:pt x="77" y="96"/>
                  <a:pt x="86" y="87"/>
                </a:cubicBezTo>
                <a:cubicBezTo>
                  <a:pt x="50" y="55"/>
                  <a:pt x="50" y="55"/>
                  <a:pt x="50" y="55"/>
                </a:cubicBezTo>
                <a:lnTo>
                  <a:pt x="4" y="70"/>
                </a:lnTo>
                <a:close/>
                <a:moveTo>
                  <a:pt x="47" y="0"/>
                </a:moveTo>
                <a:cubicBezTo>
                  <a:pt x="21" y="2"/>
                  <a:pt x="0" y="24"/>
                  <a:pt x="0" y="51"/>
                </a:cubicBezTo>
                <a:cubicBezTo>
                  <a:pt x="0" y="55"/>
                  <a:pt x="1" y="59"/>
                  <a:pt x="2" y="63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  <a:moveTo>
                  <a:pt x="55" y="0"/>
                </a:moveTo>
                <a:cubicBezTo>
                  <a:pt x="55" y="41"/>
                  <a:pt x="55" y="41"/>
                  <a:pt x="55" y="41"/>
                </a:cubicBezTo>
                <a:cubicBezTo>
                  <a:pt x="85" y="13"/>
                  <a:pt x="85" y="13"/>
                  <a:pt x="85" y="13"/>
                </a:cubicBezTo>
                <a:cubicBezTo>
                  <a:pt x="77" y="6"/>
                  <a:pt x="67" y="1"/>
                  <a:pt x="55" y="0"/>
                </a:cubicBezTo>
                <a:close/>
                <a:moveTo>
                  <a:pt x="91" y="20"/>
                </a:moveTo>
                <a:cubicBezTo>
                  <a:pt x="57" y="51"/>
                  <a:pt x="57" y="51"/>
                  <a:pt x="57" y="51"/>
                </a:cubicBezTo>
                <a:cubicBezTo>
                  <a:pt x="92" y="81"/>
                  <a:pt x="92" y="81"/>
                  <a:pt x="92" y="81"/>
                </a:cubicBezTo>
                <a:cubicBezTo>
                  <a:pt x="98" y="72"/>
                  <a:pt x="102" y="62"/>
                  <a:pt x="102" y="51"/>
                </a:cubicBezTo>
                <a:cubicBezTo>
                  <a:pt x="102" y="39"/>
                  <a:pt x="98" y="28"/>
                  <a:pt x="91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xmlns="" id="{9291FCDA-596F-3045-956B-EA03C29A8E42}"/>
              </a:ext>
            </a:extLst>
          </p:cNvPr>
          <p:cNvSpPr>
            <a:spLocks noEditPoints="1"/>
          </p:cNvSpPr>
          <p:nvPr/>
        </p:nvSpPr>
        <p:spPr bwMode="auto">
          <a:xfrm>
            <a:off x="5245275" y="2043221"/>
            <a:ext cx="402424" cy="367872"/>
          </a:xfrm>
          <a:custGeom>
            <a:avLst/>
            <a:gdLst>
              <a:gd name="T0" fmla="*/ 48 w 106"/>
              <a:gd name="T1" fmla="*/ 42 h 97"/>
              <a:gd name="T2" fmla="*/ 17 w 106"/>
              <a:gd name="T3" fmla="*/ 42 h 97"/>
              <a:gd name="T4" fmla="*/ 14 w 106"/>
              <a:gd name="T5" fmla="*/ 44 h 97"/>
              <a:gd name="T6" fmla="*/ 8 w 106"/>
              <a:gd name="T7" fmla="*/ 65 h 97"/>
              <a:gd name="T8" fmla="*/ 50 w 106"/>
              <a:gd name="T9" fmla="*/ 70 h 97"/>
              <a:gd name="T10" fmla="*/ 54 w 106"/>
              <a:gd name="T11" fmla="*/ 54 h 97"/>
              <a:gd name="T12" fmla="*/ 48 w 106"/>
              <a:gd name="T13" fmla="*/ 42 h 97"/>
              <a:gd name="T14" fmla="*/ 88 w 106"/>
              <a:gd name="T15" fmla="*/ 74 h 97"/>
              <a:gd name="T16" fmla="*/ 101 w 106"/>
              <a:gd name="T17" fmla="*/ 76 h 97"/>
              <a:gd name="T18" fmla="*/ 97 w 106"/>
              <a:gd name="T19" fmla="*/ 62 h 97"/>
              <a:gd name="T20" fmla="*/ 95 w 106"/>
              <a:gd name="T21" fmla="*/ 65 h 97"/>
              <a:gd name="T22" fmla="*/ 88 w 106"/>
              <a:gd name="T23" fmla="*/ 74 h 97"/>
              <a:gd name="T24" fmla="*/ 60 w 106"/>
              <a:gd name="T25" fmla="*/ 64 h 97"/>
              <a:gd name="T26" fmla="*/ 59 w 106"/>
              <a:gd name="T27" fmla="*/ 71 h 97"/>
              <a:gd name="T28" fmla="*/ 66 w 106"/>
              <a:gd name="T29" fmla="*/ 72 h 97"/>
              <a:gd name="T30" fmla="*/ 60 w 106"/>
              <a:gd name="T31" fmla="*/ 65 h 97"/>
              <a:gd name="T32" fmla="*/ 60 w 106"/>
              <a:gd name="T33" fmla="*/ 64 h 97"/>
              <a:gd name="T34" fmla="*/ 0 w 106"/>
              <a:gd name="T35" fmla="*/ 94 h 97"/>
              <a:gd name="T36" fmla="*/ 0 w 106"/>
              <a:gd name="T37" fmla="*/ 96 h 97"/>
              <a:gd name="T38" fmla="*/ 3 w 106"/>
              <a:gd name="T39" fmla="*/ 97 h 97"/>
              <a:gd name="T40" fmla="*/ 45 w 106"/>
              <a:gd name="T41" fmla="*/ 97 h 97"/>
              <a:gd name="T42" fmla="*/ 49 w 106"/>
              <a:gd name="T43" fmla="*/ 78 h 97"/>
              <a:gd name="T44" fmla="*/ 6 w 106"/>
              <a:gd name="T45" fmla="*/ 74 h 97"/>
              <a:gd name="T46" fmla="*/ 0 w 106"/>
              <a:gd name="T47" fmla="*/ 94 h 97"/>
              <a:gd name="T48" fmla="*/ 103 w 106"/>
              <a:gd name="T49" fmla="*/ 84 h 97"/>
              <a:gd name="T50" fmla="*/ 57 w 106"/>
              <a:gd name="T51" fmla="*/ 79 h 97"/>
              <a:gd name="T52" fmla="*/ 53 w 106"/>
              <a:gd name="T53" fmla="*/ 97 h 97"/>
              <a:gd name="T54" fmla="*/ 103 w 106"/>
              <a:gd name="T55" fmla="*/ 97 h 97"/>
              <a:gd name="T56" fmla="*/ 106 w 106"/>
              <a:gd name="T57" fmla="*/ 94 h 97"/>
              <a:gd name="T58" fmla="*/ 106 w 106"/>
              <a:gd name="T59" fmla="*/ 93 h 97"/>
              <a:gd name="T60" fmla="*/ 103 w 106"/>
              <a:gd name="T61" fmla="*/ 84 h 97"/>
              <a:gd name="T62" fmla="*/ 77 w 106"/>
              <a:gd name="T63" fmla="*/ 78 h 97"/>
              <a:gd name="T64" fmla="*/ 78 w 106"/>
              <a:gd name="T65" fmla="*/ 78 h 97"/>
              <a:gd name="T66" fmla="*/ 79 w 106"/>
              <a:gd name="T67" fmla="*/ 78 h 97"/>
              <a:gd name="T68" fmla="*/ 92 w 106"/>
              <a:gd name="T69" fmla="*/ 62 h 97"/>
              <a:gd name="T70" fmla="*/ 106 w 106"/>
              <a:gd name="T71" fmla="*/ 28 h 97"/>
              <a:gd name="T72" fmla="*/ 78 w 106"/>
              <a:gd name="T73" fmla="*/ 0 h 97"/>
              <a:gd name="T74" fmla="*/ 50 w 106"/>
              <a:gd name="T75" fmla="*/ 28 h 97"/>
              <a:gd name="T76" fmla="*/ 64 w 106"/>
              <a:gd name="T77" fmla="*/ 62 h 97"/>
              <a:gd name="T78" fmla="*/ 77 w 106"/>
              <a:gd name="T79" fmla="*/ 78 h 97"/>
              <a:gd name="T80" fmla="*/ 78 w 106"/>
              <a:gd name="T81" fmla="*/ 10 h 97"/>
              <a:gd name="T82" fmla="*/ 95 w 106"/>
              <a:gd name="T83" fmla="*/ 27 h 97"/>
              <a:gd name="T84" fmla="*/ 78 w 106"/>
              <a:gd name="T85" fmla="*/ 45 h 97"/>
              <a:gd name="T86" fmla="*/ 61 w 106"/>
              <a:gd name="T87" fmla="*/ 27 h 97"/>
              <a:gd name="T88" fmla="*/ 78 w 106"/>
              <a:gd name="T89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97">
                <a:moveTo>
                  <a:pt x="48" y="42"/>
                </a:moveTo>
                <a:cubicBezTo>
                  <a:pt x="17" y="42"/>
                  <a:pt x="17" y="42"/>
                  <a:pt x="17" y="42"/>
                </a:cubicBezTo>
                <a:cubicBezTo>
                  <a:pt x="16" y="42"/>
                  <a:pt x="14" y="43"/>
                  <a:pt x="14" y="44"/>
                </a:cubicBezTo>
                <a:cubicBezTo>
                  <a:pt x="8" y="65"/>
                  <a:pt x="8" y="65"/>
                  <a:pt x="8" y="65"/>
                </a:cubicBezTo>
                <a:cubicBezTo>
                  <a:pt x="50" y="70"/>
                  <a:pt x="50" y="70"/>
                  <a:pt x="50" y="70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50"/>
                  <a:pt x="50" y="46"/>
                  <a:pt x="48" y="42"/>
                </a:cubicBezTo>
                <a:close/>
                <a:moveTo>
                  <a:pt x="88" y="74"/>
                </a:moveTo>
                <a:cubicBezTo>
                  <a:pt x="101" y="76"/>
                  <a:pt x="101" y="76"/>
                  <a:pt x="101" y="76"/>
                </a:cubicBezTo>
                <a:cubicBezTo>
                  <a:pt x="97" y="62"/>
                  <a:pt x="97" y="62"/>
                  <a:pt x="97" y="62"/>
                </a:cubicBezTo>
                <a:cubicBezTo>
                  <a:pt x="96" y="63"/>
                  <a:pt x="96" y="64"/>
                  <a:pt x="95" y="65"/>
                </a:cubicBezTo>
                <a:cubicBezTo>
                  <a:pt x="93" y="68"/>
                  <a:pt x="90" y="71"/>
                  <a:pt x="88" y="74"/>
                </a:cubicBezTo>
                <a:close/>
                <a:moveTo>
                  <a:pt x="60" y="64"/>
                </a:moveTo>
                <a:cubicBezTo>
                  <a:pt x="59" y="71"/>
                  <a:pt x="59" y="71"/>
                  <a:pt x="59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4" y="70"/>
                  <a:pt x="62" y="67"/>
                  <a:pt x="60" y="65"/>
                </a:cubicBezTo>
                <a:cubicBezTo>
                  <a:pt x="60" y="65"/>
                  <a:pt x="60" y="64"/>
                  <a:pt x="60" y="64"/>
                </a:cubicBezTo>
                <a:close/>
                <a:moveTo>
                  <a:pt x="0" y="94"/>
                </a:moveTo>
                <a:cubicBezTo>
                  <a:pt x="0" y="95"/>
                  <a:pt x="0" y="95"/>
                  <a:pt x="0" y="96"/>
                </a:cubicBezTo>
                <a:cubicBezTo>
                  <a:pt x="1" y="97"/>
                  <a:pt x="2" y="97"/>
                  <a:pt x="3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49" y="78"/>
                  <a:pt x="49" y="78"/>
                  <a:pt x="49" y="78"/>
                </a:cubicBezTo>
                <a:cubicBezTo>
                  <a:pt x="6" y="74"/>
                  <a:pt x="6" y="74"/>
                  <a:pt x="6" y="74"/>
                </a:cubicBezTo>
                <a:lnTo>
                  <a:pt x="0" y="94"/>
                </a:lnTo>
                <a:close/>
                <a:moveTo>
                  <a:pt x="103" y="84"/>
                </a:moveTo>
                <a:cubicBezTo>
                  <a:pt x="57" y="79"/>
                  <a:pt x="57" y="79"/>
                  <a:pt x="57" y="79"/>
                </a:cubicBezTo>
                <a:cubicBezTo>
                  <a:pt x="53" y="97"/>
                  <a:pt x="53" y="97"/>
                  <a:pt x="5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5" y="97"/>
                  <a:pt x="106" y="96"/>
                  <a:pt x="106" y="94"/>
                </a:cubicBezTo>
                <a:cubicBezTo>
                  <a:pt x="106" y="94"/>
                  <a:pt x="106" y="94"/>
                  <a:pt x="106" y="93"/>
                </a:cubicBezTo>
                <a:lnTo>
                  <a:pt x="103" y="84"/>
                </a:lnTo>
                <a:close/>
                <a:moveTo>
                  <a:pt x="77" y="78"/>
                </a:moveTo>
                <a:cubicBezTo>
                  <a:pt x="77" y="78"/>
                  <a:pt x="77" y="78"/>
                  <a:pt x="78" y="78"/>
                </a:cubicBezTo>
                <a:cubicBezTo>
                  <a:pt x="78" y="78"/>
                  <a:pt x="79" y="78"/>
                  <a:pt x="79" y="78"/>
                </a:cubicBezTo>
                <a:cubicBezTo>
                  <a:pt x="82" y="75"/>
                  <a:pt x="87" y="69"/>
                  <a:pt x="92" y="62"/>
                </a:cubicBezTo>
                <a:cubicBezTo>
                  <a:pt x="98" y="53"/>
                  <a:pt x="106" y="40"/>
                  <a:pt x="106" y="28"/>
                </a:cubicBezTo>
                <a:cubicBezTo>
                  <a:pt x="106" y="12"/>
                  <a:pt x="93" y="0"/>
                  <a:pt x="78" y="0"/>
                </a:cubicBezTo>
                <a:cubicBezTo>
                  <a:pt x="62" y="0"/>
                  <a:pt x="50" y="12"/>
                  <a:pt x="50" y="28"/>
                </a:cubicBezTo>
                <a:cubicBezTo>
                  <a:pt x="50" y="40"/>
                  <a:pt x="57" y="53"/>
                  <a:pt x="64" y="62"/>
                </a:cubicBezTo>
                <a:cubicBezTo>
                  <a:pt x="69" y="69"/>
                  <a:pt x="74" y="75"/>
                  <a:pt x="77" y="78"/>
                </a:cubicBezTo>
                <a:close/>
                <a:moveTo>
                  <a:pt x="78" y="10"/>
                </a:moveTo>
                <a:cubicBezTo>
                  <a:pt x="87" y="10"/>
                  <a:pt x="95" y="18"/>
                  <a:pt x="95" y="27"/>
                </a:cubicBezTo>
                <a:cubicBezTo>
                  <a:pt x="95" y="37"/>
                  <a:pt x="87" y="45"/>
                  <a:pt x="78" y="45"/>
                </a:cubicBezTo>
                <a:cubicBezTo>
                  <a:pt x="68" y="45"/>
                  <a:pt x="61" y="37"/>
                  <a:pt x="61" y="27"/>
                </a:cubicBezTo>
                <a:cubicBezTo>
                  <a:pt x="61" y="18"/>
                  <a:pt x="68" y="10"/>
                  <a:pt x="78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2">
            <a:extLst>
              <a:ext uri="{FF2B5EF4-FFF2-40B4-BE49-F238E27FC236}">
                <a16:creationId xmlns:a16="http://schemas.microsoft.com/office/drawing/2014/main" xmlns="" id="{12F88CE2-0C8A-FC43-940B-9165DF2BF95D}"/>
              </a:ext>
            </a:extLst>
          </p:cNvPr>
          <p:cNvSpPr>
            <a:spLocks noEditPoints="1"/>
          </p:cNvSpPr>
          <p:nvPr/>
        </p:nvSpPr>
        <p:spPr bwMode="auto">
          <a:xfrm>
            <a:off x="5236689" y="3439034"/>
            <a:ext cx="436703" cy="471058"/>
          </a:xfrm>
          <a:custGeom>
            <a:avLst/>
            <a:gdLst>
              <a:gd name="T0" fmla="*/ 114 w 123"/>
              <a:gd name="T1" fmla="*/ 79 h 127"/>
              <a:gd name="T2" fmla="*/ 88 w 123"/>
              <a:gd name="T3" fmla="*/ 91 h 127"/>
              <a:gd name="T4" fmla="*/ 60 w 123"/>
              <a:gd name="T5" fmla="*/ 92 h 127"/>
              <a:gd name="T6" fmla="*/ 75 w 123"/>
              <a:gd name="T7" fmla="*/ 87 h 127"/>
              <a:gd name="T8" fmla="*/ 81 w 123"/>
              <a:gd name="T9" fmla="*/ 71 h 127"/>
              <a:gd name="T10" fmla="*/ 54 w 123"/>
              <a:gd name="T11" fmla="*/ 75 h 127"/>
              <a:gd name="T12" fmla="*/ 23 w 123"/>
              <a:gd name="T13" fmla="*/ 79 h 127"/>
              <a:gd name="T14" fmla="*/ 0 w 123"/>
              <a:gd name="T15" fmla="*/ 105 h 127"/>
              <a:gd name="T16" fmla="*/ 22 w 123"/>
              <a:gd name="T17" fmla="*/ 127 h 127"/>
              <a:gd name="T18" fmla="*/ 43 w 123"/>
              <a:gd name="T19" fmla="*/ 113 h 127"/>
              <a:gd name="T20" fmla="*/ 73 w 123"/>
              <a:gd name="T21" fmla="*/ 112 h 127"/>
              <a:gd name="T22" fmla="*/ 84 w 123"/>
              <a:gd name="T23" fmla="*/ 110 h 127"/>
              <a:gd name="T24" fmla="*/ 122 w 123"/>
              <a:gd name="T25" fmla="*/ 86 h 127"/>
              <a:gd name="T26" fmla="*/ 114 w 123"/>
              <a:gd name="T27" fmla="*/ 79 h 127"/>
              <a:gd name="T28" fmla="*/ 63 w 123"/>
              <a:gd name="T29" fmla="*/ 67 h 127"/>
              <a:gd name="T30" fmla="*/ 96 w 123"/>
              <a:gd name="T31" fmla="*/ 33 h 127"/>
              <a:gd name="T32" fmla="*/ 63 w 123"/>
              <a:gd name="T33" fmla="*/ 0 h 127"/>
              <a:gd name="T34" fmla="*/ 29 w 123"/>
              <a:gd name="T35" fmla="*/ 33 h 127"/>
              <a:gd name="T36" fmla="*/ 63 w 123"/>
              <a:gd name="T37" fmla="*/ 67 h 127"/>
              <a:gd name="T38" fmla="*/ 41 w 123"/>
              <a:gd name="T39" fmla="*/ 31 h 127"/>
              <a:gd name="T40" fmla="*/ 37 w 123"/>
              <a:gd name="T41" fmla="*/ 31 h 127"/>
              <a:gd name="T42" fmla="*/ 61 w 123"/>
              <a:gd name="T43" fmla="*/ 8 h 127"/>
              <a:gd name="T44" fmla="*/ 61 w 123"/>
              <a:gd name="T45" fmla="*/ 12 h 127"/>
              <a:gd name="T46" fmla="*/ 63 w 123"/>
              <a:gd name="T47" fmla="*/ 14 h 127"/>
              <a:gd name="T48" fmla="*/ 65 w 123"/>
              <a:gd name="T49" fmla="*/ 12 h 127"/>
              <a:gd name="T50" fmla="*/ 65 w 123"/>
              <a:gd name="T51" fmla="*/ 8 h 127"/>
              <a:gd name="T52" fmla="*/ 88 w 123"/>
              <a:gd name="T53" fmla="*/ 31 h 127"/>
              <a:gd name="T54" fmla="*/ 84 w 123"/>
              <a:gd name="T55" fmla="*/ 31 h 127"/>
              <a:gd name="T56" fmla="*/ 82 w 123"/>
              <a:gd name="T57" fmla="*/ 33 h 127"/>
              <a:gd name="T58" fmla="*/ 84 w 123"/>
              <a:gd name="T59" fmla="*/ 35 h 127"/>
              <a:gd name="T60" fmla="*/ 88 w 123"/>
              <a:gd name="T61" fmla="*/ 35 h 127"/>
              <a:gd name="T62" fmla="*/ 65 w 123"/>
              <a:gd name="T63" fmla="*/ 59 h 127"/>
              <a:gd name="T64" fmla="*/ 65 w 123"/>
              <a:gd name="T65" fmla="*/ 55 h 127"/>
              <a:gd name="T66" fmla="*/ 63 w 123"/>
              <a:gd name="T67" fmla="*/ 53 h 127"/>
              <a:gd name="T68" fmla="*/ 61 w 123"/>
              <a:gd name="T69" fmla="*/ 55 h 127"/>
              <a:gd name="T70" fmla="*/ 61 w 123"/>
              <a:gd name="T71" fmla="*/ 59 h 127"/>
              <a:gd name="T72" fmla="*/ 37 w 123"/>
              <a:gd name="T73" fmla="*/ 35 h 127"/>
              <a:gd name="T74" fmla="*/ 41 w 123"/>
              <a:gd name="T75" fmla="*/ 35 h 127"/>
              <a:gd name="T76" fmla="*/ 43 w 123"/>
              <a:gd name="T77" fmla="*/ 33 h 127"/>
              <a:gd name="T78" fmla="*/ 41 w 123"/>
              <a:gd name="T79" fmla="*/ 31 h 127"/>
              <a:gd name="T80" fmla="*/ 60 w 123"/>
              <a:gd name="T81" fmla="*/ 40 h 127"/>
              <a:gd name="T82" fmla="*/ 63 w 123"/>
              <a:gd name="T83" fmla="*/ 40 h 127"/>
              <a:gd name="T84" fmla="*/ 65 w 123"/>
              <a:gd name="T85" fmla="*/ 39 h 127"/>
              <a:gd name="T86" fmla="*/ 76 w 123"/>
              <a:gd name="T87" fmla="*/ 27 h 127"/>
              <a:gd name="T88" fmla="*/ 76 w 123"/>
              <a:gd name="T89" fmla="*/ 23 h 127"/>
              <a:gd name="T90" fmla="*/ 74 w 123"/>
              <a:gd name="T91" fmla="*/ 22 h 127"/>
              <a:gd name="T92" fmla="*/ 71 w 123"/>
              <a:gd name="T93" fmla="*/ 23 h 127"/>
              <a:gd name="T94" fmla="*/ 63 w 123"/>
              <a:gd name="T95" fmla="*/ 33 h 127"/>
              <a:gd name="T96" fmla="*/ 54 w 123"/>
              <a:gd name="T97" fmla="*/ 26 h 127"/>
              <a:gd name="T98" fmla="*/ 52 w 123"/>
              <a:gd name="T99" fmla="*/ 25 h 127"/>
              <a:gd name="T100" fmla="*/ 50 w 123"/>
              <a:gd name="T101" fmla="*/ 26 h 127"/>
              <a:gd name="T102" fmla="*/ 49 w 123"/>
              <a:gd name="T103" fmla="*/ 28 h 127"/>
              <a:gd name="T104" fmla="*/ 50 w 123"/>
              <a:gd name="T105" fmla="*/ 30 h 127"/>
              <a:gd name="T106" fmla="*/ 60 w 123"/>
              <a:gd name="T107" fmla="*/ 4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27">
                <a:moveTo>
                  <a:pt x="114" y="79"/>
                </a:moveTo>
                <a:cubicBezTo>
                  <a:pt x="107" y="80"/>
                  <a:pt x="97" y="87"/>
                  <a:pt x="88" y="91"/>
                </a:cubicBezTo>
                <a:cubicBezTo>
                  <a:pt x="77" y="96"/>
                  <a:pt x="60" y="92"/>
                  <a:pt x="60" y="92"/>
                </a:cubicBezTo>
                <a:cubicBezTo>
                  <a:pt x="62" y="91"/>
                  <a:pt x="73" y="88"/>
                  <a:pt x="75" y="87"/>
                </a:cubicBezTo>
                <a:cubicBezTo>
                  <a:pt x="87" y="82"/>
                  <a:pt x="86" y="71"/>
                  <a:pt x="81" y="71"/>
                </a:cubicBezTo>
                <a:cubicBezTo>
                  <a:pt x="73" y="72"/>
                  <a:pt x="69" y="73"/>
                  <a:pt x="54" y="75"/>
                </a:cubicBezTo>
                <a:cubicBezTo>
                  <a:pt x="43" y="77"/>
                  <a:pt x="30" y="76"/>
                  <a:pt x="23" y="79"/>
                </a:cubicBezTo>
                <a:cubicBezTo>
                  <a:pt x="15" y="82"/>
                  <a:pt x="0" y="105"/>
                  <a:pt x="0" y="105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2" y="127"/>
                  <a:pt x="36" y="113"/>
                  <a:pt x="43" y="113"/>
                </a:cubicBezTo>
                <a:cubicBezTo>
                  <a:pt x="58" y="113"/>
                  <a:pt x="59" y="113"/>
                  <a:pt x="73" y="112"/>
                </a:cubicBezTo>
                <a:cubicBezTo>
                  <a:pt x="79" y="112"/>
                  <a:pt x="80" y="112"/>
                  <a:pt x="84" y="110"/>
                </a:cubicBezTo>
                <a:cubicBezTo>
                  <a:pt x="102" y="104"/>
                  <a:pt x="122" y="88"/>
                  <a:pt x="122" y="86"/>
                </a:cubicBezTo>
                <a:cubicBezTo>
                  <a:pt x="123" y="81"/>
                  <a:pt x="118" y="79"/>
                  <a:pt x="114" y="79"/>
                </a:cubicBezTo>
                <a:close/>
                <a:moveTo>
                  <a:pt x="63" y="67"/>
                </a:moveTo>
                <a:cubicBezTo>
                  <a:pt x="81" y="67"/>
                  <a:pt x="96" y="52"/>
                  <a:pt x="96" y="33"/>
                </a:cubicBezTo>
                <a:cubicBezTo>
                  <a:pt x="96" y="15"/>
                  <a:pt x="81" y="0"/>
                  <a:pt x="63" y="0"/>
                </a:cubicBezTo>
                <a:cubicBezTo>
                  <a:pt x="44" y="0"/>
                  <a:pt x="29" y="15"/>
                  <a:pt x="29" y="33"/>
                </a:cubicBezTo>
                <a:cubicBezTo>
                  <a:pt x="29" y="52"/>
                  <a:pt x="44" y="67"/>
                  <a:pt x="63" y="67"/>
                </a:cubicBezTo>
                <a:close/>
                <a:moveTo>
                  <a:pt x="41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8" y="19"/>
                  <a:pt x="48" y="9"/>
                  <a:pt x="61" y="8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3"/>
                  <a:pt x="62" y="14"/>
                  <a:pt x="63" y="14"/>
                </a:cubicBezTo>
                <a:cubicBezTo>
                  <a:pt x="64" y="14"/>
                  <a:pt x="65" y="13"/>
                  <a:pt x="65" y="12"/>
                </a:cubicBezTo>
                <a:cubicBezTo>
                  <a:pt x="65" y="8"/>
                  <a:pt x="65" y="8"/>
                  <a:pt x="65" y="8"/>
                </a:cubicBezTo>
                <a:cubicBezTo>
                  <a:pt x="77" y="9"/>
                  <a:pt x="87" y="19"/>
                  <a:pt x="88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3" y="31"/>
                  <a:pt x="82" y="32"/>
                  <a:pt x="82" y="33"/>
                </a:cubicBezTo>
                <a:cubicBezTo>
                  <a:pt x="82" y="34"/>
                  <a:pt x="83" y="35"/>
                  <a:pt x="84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7" y="48"/>
                  <a:pt x="77" y="58"/>
                  <a:pt x="65" y="59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4" y="53"/>
                  <a:pt x="63" y="53"/>
                </a:cubicBezTo>
                <a:cubicBezTo>
                  <a:pt x="62" y="53"/>
                  <a:pt x="61" y="54"/>
                  <a:pt x="61" y="55"/>
                </a:cubicBezTo>
                <a:cubicBezTo>
                  <a:pt x="61" y="59"/>
                  <a:pt x="61" y="59"/>
                  <a:pt x="61" y="59"/>
                </a:cubicBezTo>
                <a:cubicBezTo>
                  <a:pt x="48" y="58"/>
                  <a:pt x="38" y="48"/>
                  <a:pt x="37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2" y="35"/>
                  <a:pt x="43" y="34"/>
                  <a:pt x="43" y="33"/>
                </a:cubicBezTo>
                <a:cubicBezTo>
                  <a:pt x="43" y="32"/>
                  <a:pt x="42" y="31"/>
                  <a:pt x="41" y="31"/>
                </a:cubicBezTo>
                <a:close/>
                <a:moveTo>
                  <a:pt x="60" y="40"/>
                </a:moveTo>
                <a:cubicBezTo>
                  <a:pt x="61" y="40"/>
                  <a:pt x="62" y="40"/>
                  <a:pt x="63" y="40"/>
                </a:cubicBezTo>
                <a:cubicBezTo>
                  <a:pt x="63" y="40"/>
                  <a:pt x="64" y="40"/>
                  <a:pt x="65" y="39"/>
                </a:cubicBezTo>
                <a:cubicBezTo>
                  <a:pt x="76" y="27"/>
                  <a:pt x="76" y="27"/>
                  <a:pt x="76" y="27"/>
                </a:cubicBezTo>
                <a:cubicBezTo>
                  <a:pt x="77" y="26"/>
                  <a:pt x="77" y="24"/>
                  <a:pt x="76" y="23"/>
                </a:cubicBezTo>
                <a:cubicBezTo>
                  <a:pt x="75" y="22"/>
                  <a:pt x="74" y="22"/>
                  <a:pt x="74" y="22"/>
                </a:cubicBezTo>
                <a:cubicBezTo>
                  <a:pt x="73" y="22"/>
                  <a:pt x="72" y="22"/>
                  <a:pt x="71" y="23"/>
                </a:cubicBezTo>
                <a:cubicBezTo>
                  <a:pt x="63" y="33"/>
                  <a:pt x="63" y="33"/>
                  <a:pt x="63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3" y="25"/>
                  <a:pt x="52" y="25"/>
                </a:cubicBezTo>
                <a:cubicBezTo>
                  <a:pt x="51" y="25"/>
                  <a:pt x="50" y="25"/>
                  <a:pt x="50" y="26"/>
                </a:cubicBezTo>
                <a:cubicBezTo>
                  <a:pt x="49" y="27"/>
                  <a:pt x="49" y="27"/>
                  <a:pt x="49" y="28"/>
                </a:cubicBezTo>
                <a:cubicBezTo>
                  <a:pt x="49" y="29"/>
                  <a:pt x="49" y="30"/>
                  <a:pt x="50" y="30"/>
                </a:cubicBezTo>
                <a:lnTo>
                  <a:pt x="60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xmlns="" id="{A83D84D4-F344-E345-AD46-4B719EF5FB8E}"/>
              </a:ext>
            </a:extLst>
          </p:cNvPr>
          <p:cNvSpPr/>
          <p:nvPr/>
        </p:nvSpPr>
        <p:spPr>
          <a:xfrm>
            <a:off x="8906326" y="-440325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: apposez une image qui représente bien la nature du travail ou l’ambiance de votre équipe. Il existe des images libres de droit qui sont gratuites! 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(ex. </a:t>
            </a:r>
            <a:r>
              <a:rPr lang="fr-FR" sz="1000" smtClean="0">
                <a:solidFill>
                  <a:schemeClr val="bg1"/>
                </a:solidFill>
              </a:rPr>
              <a:t>Pixabay.com</a:t>
            </a:r>
            <a:r>
              <a:rPr lang="fr-FR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xmlns="" id="{85E767E7-E78D-6C4F-AC77-52096CDDCD60}"/>
              </a:ext>
            </a:extLst>
          </p:cNvPr>
          <p:cNvSpPr/>
          <p:nvPr/>
        </p:nvSpPr>
        <p:spPr>
          <a:xfrm>
            <a:off x="-1342908" y="566482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 : personnalisez le contenu, puis enregistrez le document sous format PDF. Vous pourrez l’ajouter à votre </a:t>
            </a:r>
            <a:r>
              <a:rPr lang="fr-FR" sz="1000" i="1" dirty="0">
                <a:solidFill>
                  <a:schemeClr val="bg1"/>
                </a:solidFill>
              </a:rPr>
              <a:t>post</a:t>
            </a:r>
            <a:r>
              <a:rPr lang="fr-FR" sz="1000" dirty="0">
                <a:solidFill>
                  <a:schemeClr val="bg1"/>
                </a:solidFill>
              </a:rPr>
              <a:t> sur les réseaux sociaux.</a:t>
            </a:r>
          </a:p>
        </p:txBody>
      </p:sp>
      <p:sp>
        <p:nvSpPr>
          <p:cNvPr id="35" name="Round Diagonal Corner Rectangle 34">
            <a:extLst>
              <a:ext uri="{FF2B5EF4-FFF2-40B4-BE49-F238E27FC236}">
                <a16:creationId xmlns:a16="http://schemas.microsoft.com/office/drawing/2014/main" xmlns="" id="{CD179946-C583-954D-828A-2299CBB7374C}"/>
              </a:ext>
            </a:extLst>
          </p:cNvPr>
          <p:cNvSpPr/>
          <p:nvPr/>
        </p:nvSpPr>
        <p:spPr>
          <a:xfrm>
            <a:off x="-1190171" y="4818496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 : mettez le lien vers la description d’emploi complète dans le texte de votre </a:t>
            </a:r>
            <a:r>
              <a:rPr lang="fr-FR" sz="1000" i="1" dirty="0">
                <a:solidFill>
                  <a:schemeClr val="bg1"/>
                </a:solidFill>
              </a:rPr>
              <a:t>post</a:t>
            </a:r>
            <a:r>
              <a:rPr lang="fr-FR" sz="1000" dirty="0">
                <a:solidFill>
                  <a:schemeClr val="bg1"/>
                </a:solidFill>
              </a:rPr>
              <a:t> pour alléger le visuel!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xmlns="" id="{236B7A89-A092-A342-8903-E6ABF7A41BE7}"/>
              </a:ext>
            </a:extLst>
          </p:cNvPr>
          <p:cNvSpPr/>
          <p:nvPr/>
        </p:nvSpPr>
        <p:spPr>
          <a:xfrm>
            <a:off x="3733051" y="4966339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 : changez les pictogrammes en consultant la banque offerte par PowerPoint (Insérer/Icônes).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xmlns="" id="{D1109A17-FA67-3045-942B-BCAF4C4D7C25}"/>
              </a:ext>
            </a:extLst>
          </p:cNvPr>
          <p:cNvSpPr/>
          <p:nvPr/>
        </p:nvSpPr>
        <p:spPr>
          <a:xfrm>
            <a:off x="8913632" y="2684146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 : votre logo est en format PNG (fond transparent)? Ajoutez un simple carré blanc derrière et le tour est joué!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(Insérer/Formes)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xmlns="" id="{C64A7F78-B06E-CA45-9CAE-A51CA4D4A654}"/>
              </a:ext>
            </a:extLst>
          </p:cNvPr>
          <p:cNvSpPr/>
          <p:nvPr/>
        </p:nvSpPr>
        <p:spPr>
          <a:xfrm>
            <a:off x="6271610" y="-974705"/>
            <a:ext cx="1609344" cy="1560576"/>
          </a:xfrm>
          <a:prstGeom prst="round2DiagRect">
            <a:avLst>
              <a:gd name="adj1" fmla="val 16667"/>
              <a:gd name="adj2" fmla="val 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Astuce</a:t>
            </a:r>
            <a:r>
              <a:rPr lang="fr-FR" sz="1000" dirty="0">
                <a:solidFill>
                  <a:schemeClr val="bg1"/>
                </a:solidFill>
              </a:rPr>
              <a:t> : faites ressortir des éléments qui vous distinguent vraiment des autres. ‘</a:t>
            </a:r>
            <a:r>
              <a:rPr lang="fr-FR" sz="1000" dirty="0" smtClean="0">
                <a:solidFill>
                  <a:schemeClr val="bg1"/>
                </a:solidFill>
              </a:rPr>
              <a:t>’Rémunération </a:t>
            </a:r>
            <a:r>
              <a:rPr lang="fr-FR" sz="1000" dirty="0">
                <a:solidFill>
                  <a:schemeClr val="bg1"/>
                </a:solidFill>
              </a:rPr>
              <a:t>selon l’expérience’’ sans détail, ça ne veut rien dire! </a:t>
            </a:r>
          </a:p>
        </p:txBody>
      </p:sp>
    </p:spTree>
    <p:extLst>
      <p:ext uri="{BB962C8B-B14F-4D97-AF65-F5344CB8AC3E}">
        <p14:creationId xmlns:p14="http://schemas.microsoft.com/office/powerpoint/2010/main" val="431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374249"/>
      </a:accent1>
      <a:accent2>
        <a:srgbClr val="F9B294"/>
      </a:accent2>
      <a:accent3>
        <a:srgbClr val="F2727F"/>
      </a:accent3>
      <a:accent4>
        <a:srgbClr val="C06C86"/>
      </a:accent4>
      <a:accent5>
        <a:srgbClr val="6D5C7E"/>
      </a:accent5>
      <a:accent6>
        <a:srgbClr val="335D7F"/>
      </a:accent6>
      <a:hlink>
        <a:srgbClr val="FFFFFF"/>
      </a:hlink>
      <a:folHlink>
        <a:srgbClr val="37424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18086</TotalTime>
  <Words>186</Words>
  <Application>Microsoft Macintosh PowerPoint</Application>
  <PresentationFormat>Présentation à l'écran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Roboto</vt:lpstr>
      <vt:lpstr>Roboto Slab</vt:lpstr>
      <vt:lpstr>Office Theme</vt:lpstr>
      <vt:lpstr>Présentation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Joëlle Vincent</cp:lastModifiedBy>
  <cp:revision>1470</cp:revision>
  <dcterms:created xsi:type="dcterms:W3CDTF">2016-01-13T17:16:24Z</dcterms:created>
  <dcterms:modified xsi:type="dcterms:W3CDTF">2020-05-08T19:01:52Z</dcterms:modified>
</cp:coreProperties>
</file>